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61" r:id="rId5"/>
    <p:sldId id="264" r:id="rId6"/>
    <p:sldId id="265" r:id="rId7"/>
    <p:sldId id="267" r:id="rId8"/>
    <p:sldId id="270" r:id="rId9"/>
    <p:sldId id="271" r:id="rId10"/>
    <p:sldId id="275" r:id="rId11"/>
    <p:sldId id="276" r:id="rId12"/>
    <p:sldId id="286" r:id="rId13"/>
    <p:sldId id="287" r:id="rId14"/>
    <p:sldId id="285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012060"/>
    <a:srgbClr val="FFFF01"/>
    <a:srgbClr val="B53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50" autoAdjust="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72E7A-BF19-4BB0-B490-D308E2006A0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74479-9410-4CF3-A008-2E03E2775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0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Khi nhìn thấy những hình ảnh sau em thấy có hiện tượng gì xảy ra </a:t>
            </a:r>
            <a:r>
              <a:rPr lang="en-US">
                <a:sym typeface="Wingdings 3" panose="05040102010807070707" pitchFamily="18" charset="2"/>
              </a:rPr>
              <a:t> </a:t>
            </a:r>
            <a:r>
              <a:rPr lang="en-US" sz="120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tiết nước bọt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Sờ tay vào vật nóng </a:t>
            </a:r>
            <a:r>
              <a:rPr lang="en-US">
                <a:sym typeface="Wingdings 3" panose="05040102010807070707" pitchFamily="18" charset="2"/>
              </a:rPr>
              <a:t> </a:t>
            </a:r>
            <a:r>
              <a:rPr lang="en-US" sz="120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Rút tay ra</a:t>
            </a:r>
          </a:p>
          <a:p>
            <a:r>
              <a:rPr lang="en-US" sz="120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Bị ngứa da </a:t>
            </a:r>
            <a:r>
              <a:rPr lang="en-US">
                <a:sym typeface="Wingdings 3" panose="05040102010807070707" pitchFamily="18" charset="2"/>
              </a:rPr>
              <a:t> </a:t>
            </a:r>
            <a:r>
              <a:rPr lang="en-US" sz="120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gãi </a:t>
            </a:r>
          </a:p>
          <a:p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 tượng rụt tay lại khi chạm vào vật nóng hay tiết nước bọt khi ăn … được gọi là gì ? Và cơ chế diễn ra ntn? Bài hôm nay sẽ giúp các em tìm hiểu vấn đề này.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74479-9410-4CF3-A008-2E03E2775E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2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 1: Quan sát hình và trả lời câu hỏi: Hãy mô tả cấu tạo của một nơ ron điển hình?</a:t>
            </a:r>
          </a:p>
          <a:p>
            <a:r>
              <a:rPr lang="en-US"/>
              <a:t>Hỏi 2: Nơ ron có chức năng gì ?</a:t>
            </a:r>
          </a:p>
          <a:p>
            <a:r>
              <a:rPr lang="en-US"/>
              <a:t>Hỏi 3: Xung thần kinh được dẫn truyền từ nơ ron này sang nơ ron khác nhờ bộ phận nào? </a:t>
            </a:r>
          </a:p>
          <a:p>
            <a:r>
              <a:rPr lang="en-US"/>
              <a:t>Nhờ cúc xinap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74479-9410-4CF3-A008-2E03E2775E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Quan sát vào hình và cho biết có mấy loại nơ 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74479-9410-4CF3-A008-2E03E2775E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6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Cung phản xạ là gì?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74479-9410-4CF3-A008-2E03E2775E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Quan sát hình và phân tích đường dẫn truyền xung thần kinh trong phản xạ trên?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Bị nóng (kích thích) </a:t>
            </a:r>
            <a:r>
              <a:rPr lang="en-US">
                <a:sym typeface="Wingdings 3" panose="05040102010807070707" pitchFamily="18" charset="2"/>
              </a:rPr>
              <a:t> cơ quan thụ cảm ở da </a:t>
            </a:r>
            <a:r>
              <a:rPr lang="en-US"/>
              <a:t> </a:t>
            </a:r>
            <a:r>
              <a:rPr lang="en-US">
                <a:sym typeface="Wingdings 3" panose="05040102010807070707" pitchFamily="18" charset="2"/>
              </a:rPr>
              <a:t>  tủy sống (phân tích) nơ rơn trung gian </a:t>
            </a:r>
            <a:r>
              <a:rPr lang="en-US"/>
              <a:t> </a:t>
            </a:r>
            <a:r>
              <a:rPr lang="en-US">
                <a:sym typeface="Wingdings 3" panose="05040102010807070707" pitchFamily="18" charset="2"/>
              </a:rPr>
              <a:t> ngón tay </a:t>
            </a:r>
            <a:r>
              <a:rPr lang="en-US"/>
              <a:t> </a:t>
            </a:r>
            <a:r>
              <a:rPr lang="en-US">
                <a:sym typeface="Wingdings 3" panose="05040102010807070707" pitchFamily="18" charset="2"/>
              </a:rPr>
              <a:t> rút tay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74479-9410-4CF3-A008-2E03E2775E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6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1123-0CAD-43E0-9093-8E798910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E9689-34CC-4C1A-A723-496E3C58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96D3-10F4-484A-AAF2-CBBCB4C2D70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F333C-1E8B-4782-865A-6788C812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61C21-4674-4775-AA16-800F2FCB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7850-E3A6-4006-9E33-B74463CFD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8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11B2E-F7E0-44A5-8112-48C92A79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02A06-7118-46A2-9D7B-3713EF1A1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74207-AEE7-47D7-920E-9D599BB6F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E96D3-10F4-484A-AAF2-CBBCB4C2D70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E42DC-E8D4-448E-B440-20B90E6AE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4F949-72BB-4A02-98D7-666D55B4C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97850-E3A6-4006-9E33-B74463CFD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8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8CCA1-EEE1-45BF-9A3E-4FDB0A6A6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80" b="-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E65608-5035-4987-A6E3-646782F8C6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61" r="1" b="1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C24591-F96A-4817-AB52-FC786993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F48CC8-B63E-41A8-864E-69CE125484CA}"/>
              </a:ext>
            </a:extLst>
          </p:cNvPr>
          <p:cNvSpPr txBox="1"/>
          <p:nvPr/>
        </p:nvSpPr>
        <p:spPr>
          <a:xfrm>
            <a:off x="2947302" y="4917105"/>
            <a:ext cx="6487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854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33A962-5F7E-4B07-AFC8-E19CDBB9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3752AF-8798-4C4C-8BD0-499D00F144D7}"/>
              </a:ext>
            </a:extLst>
          </p:cNvPr>
          <p:cNvSpPr/>
          <p:nvPr/>
        </p:nvSpPr>
        <p:spPr>
          <a:xfrm>
            <a:off x="0" y="4483"/>
            <a:ext cx="6096000" cy="600529"/>
          </a:xfrm>
          <a:prstGeom prst="rect">
            <a:avLst/>
          </a:prstGeom>
          <a:solidFill>
            <a:srgbClr val="01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II. CUNG PHẢN XẠ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AB365-4220-4208-A98C-95D92905CCC3}"/>
              </a:ext>
            </a:extLst>
          </p:cNvPr>
          <p:cNvSpPr txBox="1"/>
          <p:nvPr/>
        </p:nvSpPr>
        <p:spPr>
          <a:xfrm>
            <a:off x="0" y="751995"/>
            <a:ext cx="41801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 Phản xạ.</a:t>
            </a:r>
            <a:endParaRPr lang="en-US" sz="240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B20AD-CAB9-40F5-8488-D7920C8C8568}"/>
              </a:ext>
            </a:extLst>
          </p:cNvPr>
          <p:cNvSpPr txBox="1"/>
          <p:nvPr/>
        </p:nvSpPr>
        <p:spPr>
          <a:xfrm>
            <a:off x="0" y="1360643"/>
            <a:ext cx="41801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2. Cung phản xạ.</a:t>
            </a:r>
            <a:endParaRPr lang="en-US" sz="240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609E0-80E7-4F59-BFFF-79DE34D33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1475"/>
            <a:ext cx="102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7200" b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40225-4C59-4CF5-BD31-114F083B0D0D}"/>
              </a:ext>
            </a:extLst>
          </p:cNvPr>
          <p:cNvSpPr txBox="1"/>
          <p:nvPr/>
        </p:nvSpPr>
        <p:spPr>
          <a:xfrm>
            <a:off x="989044" y="2033010"/>
            <a:ext cx="1095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- Cung </a:t>
            </a:r>
            <a:r>
              <a:rPr lang="en-US" sz="240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phản xạ </a:t>
            </a:r>
            <a:r>
              <a:rPr lang="en-US" sz="240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là con đường dẫn truyền xung thần kinh từ cơ quan thụ cảm (da, …) qua </a:t>
            </a:r>
            <a:r>
              <a:rPr lang="en-US" sz="240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trung ương thần kinh </a:t>
            </a:r>
            <a:r>
              <a:rPr lang="en-US" sz="240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tới cơ quan phản ứng (cơ, tuyến, …)</a:t>
            </a:r>
            <a:endParaRPr lang="en-US" sz="240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037C2-941B-42E2-B25D-A732473E5689}"/>
              </a:ext>
            </a:extLst>
          </p:cNvPr>
          <p:cNvSpPr txBox="1"/>
          <p:nvPr/>
        </p:nvSpPr>
        <p:spPr>
          <a:xfrm>
            <a:off x="989044" y="3250306"/>
            <a:ext cx="109541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Cung </a:t>
            </a:r>
            <a:r>
              <a:rPr lang="en-US" sz="240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phản xạ </a:t>
            </a:r>
            <a:r>
              <a:rPr lang="en-US" sz="240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gồm:</a:t>
            </a:r>
          </a:p>
          <a:p>
            <a:pPr algn="just"/>
            <a:r>
              <a:rPr lang="en-US" sz="240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+ Cơ quan thụ cảm</a:t>
            </a:r>
          </a:p>
          <a:p>
            <a:pPr algn="just"/>
            <a:r>
              <a:rPr lang="en-US" sz="240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+ Nơron hướng tâm</a:t>
            </a:r>
          </a:p>
          <a:p>
            <a:pPr algn="just"/>
            <a:r>
              <a:rPr lang="en-US" sz="240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+ Nơron li tâm</a:t>
            </a:r>
          </a:p>
          <a:p>
            <a:pPr algn="just"/>
            <a:r>
              <a:rPr lang="en-US" sz="240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+ Nơron trung gian</a:t>
            </a:r>
          </a:p>
          <a:p>
            <a:pPr algn="just"/>
            <a:r>
              <a:rPr lang="en-US" sz="240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+ Cơ quan phản ứng</a:t>
            </a:r>
          </a:p>
          <a:p>
            <a:pPr algn="just"/>
            <a:endParaRPr lang="en-US" sz="240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D38766-D501-4B1E-928D-10201C36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31BD49-8084-4E57-A40D-EEB5D7817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00" y="0"/>
            <a:ext cx="10400000" cy="64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A9DA6A-AAF9-4414-8B7B-5738CC44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A688C-D9D7-47C5-B12E-9E1E62B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BD9B8E-3752-4322-8287-EE955B97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4064A-1EF2-4759-982D-3849AD83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A71BC8-695A-4E23-BEC3-A30B2E70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E257D-C8F1-43EC-8D81-FAE36E27EE56}"/>
              </a:ext>
            </a:extLst>
          </p:cNvPr>
          <p:cNvPicPr/>
          <p:nvPr/>
        </p:nvPicPr>
        <p:blipFill rotWithShape="1">
          <a:blip r:embed="rId2"/>
          <a:srcRect l="16071" t="7619" r="15510" b="76327"/>
          <a:stretch/>
        </p:blipFill>
        <p:spPr>
          <a:xfrm>
            <a:off x="1682620" y="279918"/>
            <a:ext cx="8341567" cy="1101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D483F-8BE5-43EF-90E4-C3306F5F9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762762"/>
            <a:ext cx="12190476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FD632F-2633-4E77-B3A5-6D46563B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80791-D9FC-45C5-8B89-C8639FBEF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2B5412-34E1-48DF-B0BE-030515C7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7CC1DB-8177-4A05-BC64-5A13F9E1C313}"/>
              </a:ext>
            </a:extLst>
          </p:cNvPr>
          <p:cNvSpPr/>
          <p:nvPr/>
        </p:nvSpPr>
        <p:spPr>
          <a:xfrm>
            <a:off x="0" y="0"/>
            <a:ext cx="4020457" cy="1640114"/>
          </a:xfrm>
          <a:prstGeom prst="rect">
            <a:avLst/>
          </a:prstGeom>
          <a:solidFill>
            <a:srgbClr val="01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F5BBFD-395F-4E3A-A218-A70C3FB8D026}"/>
              </a:ext>
            </a:extLst>
          </p:cNvPr>
          <p:cNvSpPr/>
          <p:nvPr/>
        </p:nvSpPr>
        <p:spPr>
          <a:xfrm>
            <a:off x="8548915" y="4934857"/>
            <a:ext cx="3643086" cy="19231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A70C6-0FD3-4ACE-B72F-53628278C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3" y="1741714"/>
            <a:ext cx="4049485" cy="5029247"/>
          </a:xfrm>
          <a:prstGeom prst="rect">
            <a:avLst/>
          </a:prstGeom>
        </p:spPr>
      </p:pic>
      <p:pic>
        <p:nvPicPr>
          <p:cNvPr id="15" name="Picture 14" descr="A close-up of a spider&#10;&#10;Description automatically generated">
            <a:extLst>
              <a:ext uri="{FF2B5EF4-FFF2-40B4-BE49-F238E27FC236}">
                <a16:creationId xmlns:a16="http://schemas.microsoft.com/office/drawing/2014/main" id="{1302394D-534C-45A5-941D-2CBEBAD96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9" y="1959428"/>
            <a:ext cx="4471918" cy="45429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D6765D-D49B-4A4F-8272-3B2C16F21C2A}"/>
              </a:ext>
            </a:extLst>
          </p:cNvPr>
          <p:cNvSpPr txBox="1"/>
          <p:nvPr/>
        </p:nvSpPr>
        <p:spPr>
          <a:xfrm>
            <a:off x="6298439" y="610635"/>
            <a:ext cx="4471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TIẾT 5 – Bài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F537E6-7C66-496A-9DC7-910C4CF83585}"/>
              </a:ext>
            </a:extLst>
          </p:cNvPr>
          <p:cNvSpPr txBox="1"/>
          <p:nvPr/>
        </p:nvSpPr>
        <p:spPr>
          <a:xfrm>
            <a:off x="6409572" y="1415311"/>
            <a:ext cx="4471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PHẢN XẠ</a:t>
            </a:r>
          </a:p>
        </p:txBody>
      </p:sp>
    </p:spTree>
    <p:extLst>
      <p:ext uri="{BB962C8B-B14F-4D97-AF65-F5344CB8AC3E}">
        <p14:creationId xmlns:p14="http://schemas.microsoft.com/office/powerpoint/2010/main" val="26055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DCFFE-F675-4C38-A4CA-533841E3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BAC621-C7FF-4FA6-B13E-22B0EDB4E6C8}"/>
              </a:ext>
            </a:extLst>
          </p:cNvPr>
          <p:cNvSpPr/>
          <p:nvPr/>
        </p:nvSpPr>
        <p:spPr>
          <a:xfrm>
            <a:off x="2645228" y="212271"/>
            <a:ext cx="7494815" cy="963385"/>
          </a:xfrm>
          <a:prstGeom prst="rect">
            <a:avLst/>
          </a:prstGeom>
          <a:solidFill>
            <a:srgbClr val="01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HÌNH THÀNH KIẾN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E3E61-281F-4EE2-B9DA-BAD17FA481D1}"/>
              </a:ext>
            </a:extLst>
          </p:cNvPr>
          <p:cNvSpPr txBox="1"/>
          <p:nvPr/>
        </p:nvSpPr>
        <p:spPr>
          <a:xfrm>
            <a:off x="2122714" y="1191985"/>
            <a:ext cx="85235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B5345B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Nội dung bài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B28BB-C347-47C1-83D0-05ADEA6C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126" y="3501126"/>
            <a:ext cx="4680509" cy="216218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8B4005-0C9F-45E6-86C2-83CA9B39E405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408714" y="1838316"/>
            <a:ext cx="1975758" cy="15906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7B7B38-81B2-493C-BB3E-476E3219ABA9}"/>
              </a:ext>
            </a:extLst>
          </p:cNvPr>
          <p:cNvCxnSpPr>
            <a:cxnSpLocks/>
          </p:cNvCxnSpPr>
          <p:nvPr/>
        </p:nvCxnSpPr>
        <p:spPr>
          <a:xfrm>
            <a:off x="6384471" y="1838316"/>
            <a:ext cx="2090057" cy="15743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22A4E4C-E14F-4994-8C29-E5ECE411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38" y="3445329"/>
            <a:ext cx="4453619" cy="23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9315C8-53E3-44A1-AF7F-F5484E22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3B4158-F14C-40F5-BB4E-B518A6F7FBCE}"/>
              </a:ext>
            </a:extLst>
          </p:cNvPr>
          <p:cNvSpPr/>
          <p:nvPr/>
        </p:nvSpPr>
        <p:spPr>
          <a:xfrm>
            <a:off x="0" y="386442"/>
            <a:ext cx="6415314" cy="600529"/>
          </a:xfrm>
          <a:prstGeom prst="rect">
            <a:avLst/>
          </a:prstGeom>
          <a:solidFill>
            <a:srgbClr val="01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I. Cấu tạo và chức năng của nơron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C41A61-AFED-4D4F-8307-B96666E90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638090"/>
            <a:ext cx="102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7200" b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64505-E0BA-427F-A815-C0B4B354A976}"/>
              </a:ext>
            </a:extLst>
          </p:cNvPr>
          <p:cNvSpPr txBox="1"/>
          <p:nvPr/>
        </p:nvSpPr>
        <p:spPr>
          <a:xfrm>
            <a:off x="-1" y="1237186"/>
            <a:ext cx="41801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 Cấu tạo nơron</a:t>
            </a:r>
            <a:r>
              <a:rPr lang="en-US" sz="2400" b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  <a:endParaRPr lang="en-US" sz="240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AADB0-911C-4EBC-9F55-D6DA9A609C18}"/>
              </a:ext>
            </a:extLst>
          </p:cNvPr>
          <p:cNvSpPr txBox="1"/>
          <p:nvPr/>
        </p:nvSpPr>
        <p:spPr>
          <a:xfrm>
            <a:off x="796471" y="1803923"/>
            <a:ext cx="6852558" cy="1162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rgbClr val="0070C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sz="2000">
                <a:solidFill>
                  <a:srgbClr val="FF000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Thân:</a:t>
            </a:r>
            <a:r>
              <a:rPr lang="en-US" sz="2000">
                <a:solidFill>
                  <a:srgbClr val="0070C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chứa nhân, xung quanh là tua ngắn (sợi nhánh) </a:t>
            </a:r>
          </a:p>
          <a:p>
            <a:pPr algn="just">
              <a:lnSpc>
                <a:spcPct val="120000"/>
              </a:lnSpc>
            </a:pPr>
            <a:r>
              <a:rPr lang="en-US" sz="2000">
                <a:solidFill>
                  <a:srgbClr val="0070C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sz="2000">
                <a:solidFill>
                  <a:srgbClr val="FF000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Tua dài </a:t>
            </a:r>
            <a:r>
              <a:rPr lang="en-US" sz="2000">
                <a:solidFill>
                  <a:srgbClr val="0070C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(sợi trục): bao miêlin, eo răngviê, tận cùng là cúc xináp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579C9-1B17-4B90-8D90-80EBF90DAA05}"/>
              </a:ext>
            </a:extLst>
          </p:cNvPr>
          <p:cNvSpPr txBox="1"/>
          <p:nvPr/>
        </p:nvSpPr>
        <p:spPr>
          <a:xfrm>
            <a:off x="64405" y="3124700"/>
            <a:ext cx="4115707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  </a:t>
            </a:r>
            <a:r>
              <a:rPr lang="en-US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</a:t>
            </a:r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hức năng của nơron</a:t>
            </a:r>
            <a:r>
              <a:rPr lang="en-US" sz="2400" b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  <a:endParaRPr lang="en-US" sz="240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9D69F3-C20C-4DDD-B553-125F665D8D73}"/>
              </a:ext>
            </a:extLst>
          </p:cNvPr>
          <p:cNvSpPr txBox="1"/>
          <p:nvPr/>
        </p:nvSpPr>
        <p:spPr>
          <a:xfrm>
            <a:off x="796470" y="3744580"/>
            <a:ext cx="6852557" cy="2639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rgbClr val="0070C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sz="2000">
                <a:solidFill>
                  <a:srgbClr val="FF000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 ứng: </a:t>
            </a:r>
            <a:r>
              <a:rPr lang="en-US" sz="2000">
                <a:solidFill>
                  <a:srgbClr val="0070C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là khả năng tiếp nhận kích thích và phản ứng lại kích thích bằng hình thức phát sinh xung thần kinh  </a:t>
            </a:r>
          </a:p>
          <a:p>
            <a:pPr algn="just">
              <a:lnSpc>
                <a:spcPct val="120000"/>
              </a:lnSpc>
            </a:pPr>
            <a:r>
              <a:rPr lang="en-US" sz="2000">
                <a:solidFill>
                  <a:srgbClr val="0070C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sz="2000">
                <a:solidFill>
                  <a:srgbClr val="FF000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Dẫn truyền xung thần kinh </a:t>
            </a:r>
            <a:r>
              <a:rPr lang="en-US" sz="2000">
                <a:solidFill>
                  <a:srgbClr val="0070C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là khả năng lan truyền xung thần kinh theo một chiều nhất định từ nơi phát sinh hoặc tiếp nhận về thân nơ ron và truyền đi dọc theo sợi trục.</a:t>
            </a:r>
          </a:p>
        </p:txBody>
      </p:sp>
      <p:pic>
        <p:nvPicPr>
          <p:cNvPr id="18" name="Picture 17" descr="A close-up of a spider&#10;&#10;Description automatically generated with medium confidence">
            <a:extLst>
              <a:ext uri="{FF2B5EF4-FFF2-40B4-BE49-F238E27FC236}">
                <a16:creationId xmlns:a16="http://schemas.microsoft.com/office/drawing/2014/main" id="{D9ACD0E9-1872-4BAB-8421-0065BEEA1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4431" r="-2965" b="13892"/>
          <a:stretch/>
        </p:blipFill>
        <p:spPr>
          <a:xfrm>
            <a:off x="7649027" y="-3488"/>
            <a:ext cx="454297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A34BE0-82A8-45FD-9BE6-B39A0977D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64" y="3334793"/>
            <a:ext cx="102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7200" b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5344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DB54EC-28FB-4C9E-999E-A0273989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6BD490-241F-4746-947A-0F86AED9C1C2}"/>
              </a:ext>
            </a:extLst>
          </p:cNvPr>
          <p:cNvSpPr/>
          <p:nvPr/>
        </p:nvSpPr>
        <p:spPr>
          <a:xfrm>
            <a:off x="0" y="4483"/>
            <a:ext cx="6415314" cy="600529"/>
          </a:xfrm>
          <a:prstGeom prst="rect">
            <a:avLst/>
          </a:prstGeom>
          <a:solidFill>
            <a:srgbClr val="01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I. Cấu tạo và chức năng của nơron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245D4-669A-475B-B3E8-243E939C820A}"/>
              </a:ext>
            </a:extLst>
          </p:cNvPr>
          <p:cNvSpPr txBox="1"/>
          <p:nvPr/>
        </p:nvSpPr>
        <p:spPr>
          <a:xfrm>
            <a:off x="0" y="751995"/>
            <a:ext cx="41801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 Cấu tạo nơron</a:t>
            </a:r>
            <a:r>
              <a:rPr lang="en-US" sz="2400" b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  <a:endParaRPr lang="en-US" sz="240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F69C1-8B12-4197-8715-0F6BE3C6898B}"/>
              </a:ext>
            </a:extLst>
          </p:cNvPr>
          <p:cNvSpPr txBox="1"/>
          <p:nvPr/>
        </p:nvSpPr>
        <p:spPr>
          <a:xfrm>
            <a:off x="0" y="1360643"/>
            <a:ext cx="4115707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  </a:t>
            </a:r>
            <a:r>
              <a:rPr lang="en-US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</a:t>
            </a:r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hức năng của nơron</a:t>
            </a:r>
            <a:r>
              <a:rPr lang="en-US" sz="2400" b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  <a:endParaRPr lang="en-US" sz="240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1240E-EC60-4854-A916-E82946447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886" y="1822308"/>
            <a:ext cx="102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7200" b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B45E2-E2CE-419E-89E8-8ED633758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6" y="90586"/>
            <a:ext cx="6415314" cy="6767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F106DF-A6E1-4E07-ACA4-32E66BB25D2D}"/>
              </a:ext>
            </a:extLst>
          </p:cNvPr>
          <p:cNvSpPr txBox="1"/>
          <p:nvPr/>
        </p:nvSpPr>
        <p:spPr>
          <a:xfrm>
            <a:off x="753835" y="2154348"/>
            <a:ext cx="4881856" cy="1531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>
                <a:solidFill>
                  <a:srgbClr val="FF000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 3 loại nơ ron: </a:t>
            </a:r>
          </a:p>
          <a:p>
            <a:pPr algn="just">
              <a:lnSpc>
                <a:spcPct val="120000"/>
              </a:lnSpc>
            </a:pPr>
            <a:r>
              <a:rPr lang="en-US" sz="2000">
                <a:solidFill>
                  <a:srgbClr val="0070C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+ Nơron hướng tâm (nơron cảm giác)</a:t>
            </a:r>
          </a:p>
          <a:p>
            <a:pPr algn="just">
              <a:lnSpc>
                <a:spcPct val="120000"/>
              </a:lnSpc>
            </a:pPr>
            <a:r>
              <a:rPr lang="en-US" sz="2000">
                <a:solidFill>
                  <a:srgbClr val="0070C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+ Nơron li tâm (nơron vận động)</a:t>
            </a:r>
          </a:p>
          <a:p>
            <a:pPr algn="just">
              <a:lnSpc>
                <a:spcPct val="120000"/>
              </a:lnSpc>
            </a:pPr>
            <a:r>
              <a:rPr lang="en-US" sz="2000">
                <a:solidFill>
                  <a:srgbClr val="0070C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+ Nơron trung gian (nơron liên lạc)</a:t>
            </a:r>
            <a:r>
              <a:rPr lang="en-US" sz="2000">
                <a:solidFill>
                  <a:srgbClr val="0070C0"/>
                </a:solidFill>
                <a:effectLst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1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1F3BED-15FB-45BB-88F3-8E760455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DB9B5-2103-458B-AE65-34017FD02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CE0C9B-DDBA-42DF-A7B8-32EA0373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D1F3C7-D48B-4594-AD5A-A3B18ABA5A4A}"/>
              </a:ext>
            </a:extLst>
          </p:cNvPr>
          <p:cNvSpPr/>
          <p:nvPr/>
        </p:nvSpPr>
        <p:spPr>
          <a:xfrm>
            <a:off x="0" y="4483"/>
            <a:ext cx="4180113" cy="600529"/>
          </a:xfrm>
          <a:prstGeom prst="rect">
            <a:avLst/>
          </a:prstGeom>
          <a:solidFill>
            <a:srgbClr val="01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II. CUNG PHẢN XẠ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7F4CD-5B8F-4389-9352-FE65FB4202ED}"/>
              </a:ext>
            </a:extLst>
          </p:cNvPr>
          <p:cNvSpPr txBox="1"/>
          <p:nvPr/>
        </p:nvSpPr>
        <p:spPr>
          <a:xfrm>
            <a:off x="0" y="751995"/>
            <a:ext cx="41801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 Phản xạ.</a:t>
            </a:r>
            <a:endParaRPr lang="en-US" sz="240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593F0A-417C-4D8F-AAF8-2826E9FC1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-647370"/>
            <a:ext cx="5791200" cy="5156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E4F1F5-A91D-400C-B765-B7FB5B1D0A61}"/>
              </a:ext>
            </a:extLst>
          </p:cNvPr>
          <p:cNvSpPr txBox="1"/>
          <p:nvPr/>
        </p:nvSpPr>
        <p:spPr>
          <a:xfrm>
            <a:off x="1610159" y="3429000"/>
            <a:ext cx="368029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Thảo luận nhóm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FE9E3-49AE-4DF3-9F08-1F5B3E7B138F}"/>
              </a:ext>
            </a:extLst>
          </p:cNvPr>
          <p:cNvSpPr txBox="1"/>
          <p:nvPr/>
        </p:nvSpPr>
        <p:spPr>
          <a:xfrm>
            <a:off x="366410" y="4573190"/>
            <a:ext cx="11459180" cy="15081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en-US" sz="200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Phản xạ là gì ? em hãy lấy ví dụ về phản xạ thường gặp trong cuộc sống thường ngày ?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/>
            </a:pPr>
            <a:r>
              <a:rPr lang="en-US" sz="2000">
                <a:solidFill>
                  <a:srgbClr val="00B05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Khi em chạm tay vào cây trinh nữ (cây xấu hổ) thì lá cây cụp lại. Hiện tượng này có phải là phản xạ không ? Nếu không, em hãy phân biệt hiện tượng đó với phản xạ ?</a:t>
            </a:r>
          </a:p>
          <a:p>
            <a:pPr marL="457200" indent="-457200" algn="just">
              <a:buAutoNum type="arabicPeriod"/>
            </a:pPr>
            <a:endParaRPr lang="en-US" sz="200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49AE6C-3C0E-4415-970D-A8DDE491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F510F-E6E8-4CF0-9FCA-CF9AC18DD1F9}"/>
              </a:ext>
            </a:extLst>
          </p:cNvPr>
          <p:cNvPicPr/>
          <p:nvPr/>
        </p:nvPicPr>
        <p:blipFill rotWithShape="1">
          <a:blip r:embed="rId2"/>
          <a:srcRect l="49903" t="13645" r="4485" b="38192"/>
          <a:stretch/>
        </p:blipFill>
        <p:spPr>
          <a:xfrm>
            <a:off x="6630955" y="50352"/>
            <a:ext cx="5561045" cy="3303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8526E6-C81E-401C-9E28-B5DD6261CCD7}"/>
              </a:ext>
            </a:extLst>
          </p:cNvPr>
          <p:cNvSpPr/>
          <p:nvPr/>
        </p:nvSpPr>
        <p:spPr>
          <a:xfrm>
            <a:off x="0" y="4483"/>
            <a:ext cx="4180113" cy="600529"/>
          </a:xfrm>
          <a:prstGeom prst="rect">
            <a:avLst/>
          </a:prstGeom>
          <a:solidFill>
            <a:srgbClr val="01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II. CUNG PHẢN XẠ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D37EA4-BF03-482F-AE19-BF12D7815779}"/>
              </a:ext>
            </a:extLst>
          </p:cNvPr>
          <p:cNvSpPr txBox="1"/>
          <p:nvPr/>
        </p:nvSpPr>
        <p:spPr>
          <a:xfrm>
            <a:off x="0" y="751995"/>
            <a:ext cx="41801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 Phản xạ.</a:t>
            </a:r>
            <a:endParaRPr lang="en-US" sz="240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25529-2989-4F3B-844E-ECEF6152A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402" y="2667589"/>
            <a:ext cx="102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7200" b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EA06B-5178-4F4B-9C10-C9E4A32024D4}"/>
              </a:ext>
            </a:extLst>
          </p:cNvPr>
          <p:cNvSpPr txBox="1"/>
          <p:nvPr/>
        </p:nvSpPr>
        <p:spPr>
          <a:xfrm>
            <a:off x="340749" y="3867739"/>
            <a:ext cx="11079919" cy="153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92405" algn="l"/>
                <a:tab pos="320675" algn="l"/>
              </a:tabLst>
            </a:pPr>
            <a:r>
              <a:rPr lang="en-US" sz="2000" i="1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Phản xạ</a:t>
            </a:r>
            <a:r>
              <a:rPr lang="en-US" sz="2000" i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</a:t>
            </a:r>
            <a:r>
              <a:rPr lang="en-US" sz="2000" i="1">
                <a:latin typeface="Segoe UI Black" panose="020B0A02040204020203" pitchFamily="34" charset="0"/>
                <a:ea typeface="Segoe UI Black" panose="020B0A02040204020203" pitchFamily="34" charset="0"/>
              </a:rPr>
              <a:t>l</a:t>
            </a:r>
            <a:r>
              <a:rPr lang="en-US" sz="200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à phản ứng của cơ thể trả lời kích thích của môi trường dưới sự điều khiển của hệ thần kinh .</a:t>
            </a:r>
          </a:p>
          <a:p>
            <a:pPr algn="just">
              <a:lnSpc>
                <a:spcPct val="120000"/>
              </a:lnSpc>
              <a:tabLst>
                <a:tab pos="192405" algn="l"/>
                <a:tab pos="320675" algn="l"/>
              </a:tabLst>
            </a:pPr>
            <a:r>
              <a:rPr lang="en-US" sz="200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VD: Đèn sáng chiếu vào mắt </a:t>
            </a:r>
            <a:r>
              <a:rPr lang="en-US" sz="2000">
                <a:effectLst/>
                <a:latin typeface="Segoe UI Black" panose="020B0A02040204020203" pitchFamily="34" charset="0"/>
                <a:ea typeface="Segoe UI Black" panose="020B0A02040204020203" pitchFamily="34" charset="0"/>
                <a:sym typeface="Symbol" panose="05050102010706020507" pitchFamily="18" charset="2"/>
              </a:rPr>
              <a:t></a:t>
            </a:r>
            <a:r>
              <a:rPr lang="en-US" sz="200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đồng tử co lại.</a:t>
            </a:r>
          </a:p>
          <a:p>
            <a:pPr algn="just">
              <a:lnSpc>
                <a:spcPct val="120000"/>
              </a:lnSpc>
              <a:tabLst>
                <a:tab pos="192405" algn="l"/>
                <a:tab pos="320675" algn="l"/>
              </a:tabLst>
            </a:pPr>
            <a:r>
              <a:rPr lang="en-US" sz="2000">
                <a:latin typeface="Segoe UI Black" panose="020B0A02040204020203" pitchFamily="34" charset="0"/>
                <a:ea typeface="Segoe UI Black" panose="020B0A02040204020203" pitchFamily="34" charset="0"/>
              </a:rPr>
              <a:t>       Trời lạnh thì sởn gai ốc</a:t>
            </a:r>
            <a:endParaRPr lang="en-US" sz="200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5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34E5BC-A15E-4A90-8963-8E25905E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02D3FE-B266-4125-BE54-97FCB101C8C5}"/>
              </a:ext>
            </a:extLst>
          </p:cNvPr>
          <p:cNvSpPr/>
          <p:nvPr/>
        </p:nvSpPr>
        <p:spPr>
          <a:xfrm>
            <a:off x="0" y="4483"/>
            <a:ext cx="6307494" cy="600529"/>
          </a:xfrm>
          <a:prstGeom prst="rect">
            <a:avLst/>
          </a:prstGeom>
          <a:solidFill>
            <a:srgbClr val="01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II. CUNG PHẢN XẠ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46517-1131-42D7-AA1F-81A68013AB9C}"/>
              </a:ext>
            </a:extLst>
          </p:cNvPr>
          <p:cNvSpPr txBox="1"/>
          <p:nvPr/>
        </p:nvSpPr>
        <p:spPr>
          <a:xfrm>
            <a:off x="0" y="751995"/>
            <a:ext cx="41801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 Phản xạ.</a:t>
            </a:r>
            <a:endParaRPr lang="en-US" sz="240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E3B8B-27DC-46E2-A3FD-3B0ED731059B}"/>
              </a:ext>
            </a:extLst>
          </p:cNvPr>
          <p:cNvSpPr txBox="1"/>
          <p:nvPr/>
        </p:nvSpPr>
        <p:spPr>
          <a:xfrm>
            <a:off x="0" y="1360643"/>
            <a:ext cx="41801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2. Cung phản xạ.</a:t>
            </a:r>
            <a:endParaRPr lang="en-US" sz="240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3F64F8-305D-4127-90DB-664511797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05" y="605012"/>
            <a:ext cx="7968344" cy="5806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4C68B8-9595-4CAA-917B-7CF52B93B45F}"/>
              </a:ext>
            </a:extLst>
          </p:cNvPr>
          <p:cNvSpPr txBox="1"/>
          <p:nvPr/>
        </p:nvSpPr>
        <p:spPr>
          <a:xfrm>
            <a:off x="4920343" y="6252988"/>
            <a:ext cx="530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Black" panose="020B0A02040204020203" pitchFamily="34" charset="0"/>
                <a:ea typeface="Segoe UI Black" panose="020B0A02040204020203" pitchFamily="34" charset="0"/>
              </a:rPr>
              <a:t>Sơ đồ cung phản xạ</a:t>
            </a:r>
          </a:p>
        </p:txBody>
      </p:sp>
    </p:spTree>
    <p:extLst>
      <p:ext uri="{BB962C8B-B14F-4D97-AF65-F5344CB8AC3E}">
        <p14:creationId xmlns:p14="http://schemas.microsoft.com/office/powerpoint/2010/main" val="39968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638</Words>
  <Application>Microsoft Office PowerPoint</Application>
  <PresentationFormat>Widescreen</PresentationFormat>
  <Paragraphs>66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Aachen</vt:lpstr>
      <vt:lpstr>Arial</vt:lpstr>
      <vt:lpstr>Calibri</vt:lpstr>
      <vt:lpstr>Calibri Light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Administrator</cp:lastModifiedBy>
  <cp:revision>6</cp:revision>
  <dcterms:created xsi:type="dcterms:W3CDTF">2021-09-05T20:26:30Z</dcterms:created>
  <dcterms:modified xsi:type="dcterms:W3CDTF">2023-09-11T02:41:45Z</dcterms:modified>
</cp:coreProperties>
</file>